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2" r:id="rId5"/>
    <p:sldMasterId id="2147483694" r:id="rId6"/>
  </p:sldMasterIdLst>
  <p:notesMasterIdLst>
    <p:notesMasterId r:id="rId8"/>
  </p:notesMasterIdLst>
  <p:handoutMasterIdLst>
    <p:handoutMasterId r:id="rId31"/>
  </p:handoutMasterIdLst>
  <p:sldIdLst>
    <p:sldId id="699" r:id="rId7"/>
    <p:sldId id="701" r:id="rId9"/>
    <p:sldId id="1115" r:id="rId10"/>
    <p:sldId id="1018" r:id="rId11"/>
    <p:sldId id="710" r:id="rId12"/>
    <p:sldId id="1087" r:id="rId13"/>
    <p:sldId id="841" r:id="rId14"/>
    <p:sldId id="1046" r:id="rId15"/>
    <p:sldId id="754" r:id="rId16"/>
    <p:sldId id="1045" r:id="rId17"/>
    <p:sldId id="1044" r:id="rId18"/>
    <p:sldId id="842" r:id="rId19"/>
    <p:sldId id="792" r:id="rId20"/>
    <p:sldId id="1034" r:id="rId21"/>
    <p:sldId id="1035" r:id="rId22"/>
    <p:sldId id="1063" r:id="rId23"/>
    <p:sldId id="940" r:id="rId24"/>
    <p:sldId id="971" r:id="rId25"/>
    <p:sldId id="801" r:id="rId26"/>
    <p:sldId id="803" r:id="rId27"/>
    <p:sldId id="804" r:id="rId28"/>
    <p:sldId id="808" r:id="rId29"/>
    <p:sldId id="1062" r:id="rId30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pos="2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7F7F"/>
    <a:srgbClr val="C51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578"/>
        <p:guide pos="28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gs" Target="tags/tag155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strike="noStrike" noProof="1"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9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9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47358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3580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47358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9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9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9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8" Type="http://schemas.openxmlformats.org/officeDocument/2006/relationships/theme" Target="../theme/theme4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9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tags" Target="../tags/tag150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tags" Target="../tags/tag151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image" Target="../media/image1.png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54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4.png"/><Relationship Id="rId1" Type="http://schemas.openxmlformats.org/officeDocument/2006/relationships/tags" Target="../tags/tag1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管理员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校友邦实习实践平台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</a:t>
            </a:r>
            <a:r>
              <a:rPr lang="zh-CN">
                <a:sym typeface="+mn-ea"/>
              </a:rPr>
              <a:t>基地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实习点管理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650" y="390525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l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500" kern="1200" cap="none" spc="0" normalizeH="0" baseline="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  <a:sym typeface="Calibri" panose="020F0502020204030204" pitchFamily="34" charset="0"/>
              </a:rPr>
              <a:t>4.1</a:t>
            </a:r>
            <a:r>
              <a:rPr kumimoji="0" lang="zh-CN" altLang="en-US" sz="1500" kern="1200" cap="none" spc="0" normalizeH="0" baseline="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  <a:sym typeface="Calibri" panose="020F0502020204030204" pitchFamily="34" charset="0"/>
              </a:rPr>
              <a:t>、</a:t>
            </a:r>
            <a:r>
              <a:rPr kumimoji="0" lang="en-US" altLang="zh-CN" sz="1500" kern="1200" cap="none" spc="0" normalizeH="0" baseline="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  <a:sym typeface="Calibri" panose="020F0502020204030204" pitchFamily="34" charset="0"/>
              </a:rPr>
              <a:t>新增</a:t>
            </a:r>
            <a:endParaRPr kumimoji="0" lang="en-US" altLang="zh-CN" sz="1500" kern="1200" cap="none" spc="0" normalizeH="0" baseline="0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cs typeface="+mj-cs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点击基地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实习点；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选择实践基地或实习点，已签订协议为实践基地，未签订协议的为实习点；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选择单个添加或批量导入，可下载批量导入表格；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单个添加岗位，或在批量导入中导入多个岗位信息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7590" y="999490"/>
            <a:ext cx="5157470" cy="54991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1037590" y="1635760"/>
            <a:ext cx="6772275" cy="3307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7590" y="5453380"/>
            <a:ext cx="5157470" cy="54991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4.2 </a:t>
            </a:r>
            <a:r>
              <a:rPr lang="zh-CN">
                <a:sym typeface="+mn-ea"/>
              </a:rPr>
              <a:t>基地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实习点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批量导入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260" y="466090"/>
            <a:ext cx="6816725" cy="11537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按表格要求填写基地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实习点导入模版，上传；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按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表格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要求填写岗位信息导入模版，上传；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可选择基地和岗位同时导入，也可单独导入；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3255" y="856615"/>
            <a:ext cx="4631055" cy="527050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/>
          <p:nvPr/>
        </p:nvPicPr>
        <p:blipFill>
          <a:blip r:embed="rId1"/>
        </p:blipFill>
        <p:spPr>
          <a:xfrm>
            <a:off x="971550" y="1491615"/>
            <a:ext cx="8014335" cy="33597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3255" y="5539105"/>
            <a:ext cx="4631055" cy="52705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、导入（新增）</a:t>
            </a:r>
            <a:r>
              <a:rPr lang="zh-CN">
                <a:sym typeface="+mn-ea"/>
              </a:rPr>
              <a:t>实践课程</a:t>
            </a:r>
            <a:endParaRPr 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895" y="339725"/>
            <a:ext cx="7223760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实践教学，实践课程；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选择新增课程或批量导入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；如需要添加新的实践类型，可以由校级管理员先添加再导入；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可预览和编辑已添加的课程信息；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860165" y="-3856990"/>
            <a:ext cx="2802890" cy="26860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3860165" y="5598160"/>
            <a:ext cx="2802890" cy="268605"/>
          </a:xfrm>
          <a:prstGeom prst="rect">
            <a:avLst/>
          </a:prstGeom>
        </p:spPr>
        <p:txBody>
          <a:bodyPr/>
          <a:p/>
        </p:txBody>
      </p:sp>
      <p:sp>
        <p:nvSpPr>
          <p:cNvPr id="10" name="文本框 9"/>
          <p:cNvSpPr txBox="1"/>
          <p:nvPr/>
        </p:nvSpPr>
        <p:spPr>
          <a:xfrm>
            <a:off x="-1605280" y="-2115185"/>
            <a:ext cx="2900045" cy="305435"/>
          </a:xfrm>
          <a:prstGeom prst="rect">
            <a:avLst/>
          </a:prstGeom>
        </p:spPr>
        <p:txBody>
          <a:bodyPr/>
          <a:p/>
        </p:txBody>
      </p:sp>
      <p:sp>
        <p:nvSpPr>
          <p:cNvPr id="12" name="文本框 11"/>
          <p:cNvSpPr txBox="1"/>
          <p:nvPr/>
        </p:nvSpPr>
        <p:spPr>
          <a:xfrm>
            <a:off x="-1605280" y="5130165"/>
            <a:ext cx="2900045" cy="305435"/>
          </a:xfrm>
          <a:prstGeom prst="rect">
            <a:avLst/>
          </a:prstGeom>
        </p:spPr>
        <p:txBody>
          <a:bodyPr/>
          <a:p/>
        </p:txBody>
      </p:sp>
      <p:sp>
        <p:nvSpPr>
          <p:cNvPr id="4" name="文本框 3"/>
          <p:cNvSpPr txBox="1"/>
          <p:nvPr/>
        </p:nvSpPr>
        <p:spPr>
          <a:xfrm>
            <a:off x="971550" y="640398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/>
          <p:nvPr/>
        </p:nvPicPr>
        <p:blipFill>
          <a:blip r:embed="rId1"/>
        </p:blipFill>
        <p:spPr>
          <a:xfrm>
            <a:off x="971550" y="1275398"/>
            <a:ext cx="7896224" cy="3724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1550" y="4999673"/>
            <a:ext cx="5080000" cy="6350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8608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、查看统计报表</a:t>
            </a:r>
            <a:endParaRPr lang="en-US" alt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339725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点击实习管理，统计报表；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可选择对应实习不同阶段查看对应的统计报表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可对需要导出的统计报表按自定义设置；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可导出表格；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从下载中心下载报表，如数据较多建议可分开导出；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849755" y="-229806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1849755" y="715708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3" name="文本框 2"/>
          <p:cNvSpPr txBox="1"/>
          <p:nvPr/>
        </p:nvSpPr>
        <p:spPr>
          <a:xfrm>
            <a:off x="899795" y="1000760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899795" y="1635760"/>
            <a:ext cx="7962900" cy="34099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99795" y="5045710"/>
            <a:ext cx="5080000" cy="6350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8608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7.1 </a:t>
            </a:r>
            <a:r>
              <a:rPr lang="zh-CN" altLang="zh-CN">
                <a:sym typeface="+mn-ea"/>
              </a:rPr>
              <a:t>导出实习资料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实习手册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3590" y="466090"/>
            <a:ext cx="6717030" cy="101092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点击实践教学，报告批阅；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可按课程，班级等筛选需要导出的范围，全选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批量下载实习手册，含周日志文档，下载至该当前使用电脑的文档下载路径处；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849755" y="-229806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1849755" y="715708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825500" y="901065"/>
            <a:ext cx="4359275" cy="503555"/>
          </a:xfrm>
          <a:prstGeom prst="rect">
            <a:avLst/>
          </a:prstGeom>
        </p:spPr>
        <p:txBody>
          <a:bodyPr/>
          <a:p/>
        </p:txBody>
      </p:sp>
      <p:pic>
        <p:nvPicPr>
          <p:cNvPr id="8" name="图片 7"/>
          <p:cNvPicPr/>
          <p:nvPr/>
        </p:nvPicPr>
        <p:blipFill>
          <a:blip r:embed="rId1"/>
        </p:blipFill>
        <p:spPr>
          <a:xfrm>
            <a:off x="1043940" y="1536065"/>
            <a:ext cx="7216775" cy="32912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25500" y="5688965"/>
            <a:ext cx="4359275" cy="50355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2385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7.2 </a:t>
            </a:r>
            <a:r>
              <a:rPr lang="zh-CN" altLang="zh-CN">
                <a:sym typeface="+mn-ea"/>
              </a:rPr>
              <a:t>导出实习资料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过程数据及资料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895" y="339725"/>
            <a:ext cx="6816725" cy="9582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点击实践教学，实习过程汇总；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可按课程，班级等筛选需要导出的范围，全选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下载实习资料；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选择需要下载的资料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从下载中心处下载；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en-US" altLang="zh-CN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849755" y="-229806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1849755" y="7157085"/>
            <a:ext cx="3655060" cy="418465"/>
          </a:xfrm>
          <a:prstGeom prst="rect">
            <a:avLst/>
          </a:prstGeom>
        </p:spPr>
        <p:txBody>
          <a:bodyPr/>
          <a:p/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1769110"/>
            <a:ext cx="7303770" cy="3131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、更多功能</a:t>
            </a:r>
            <a:r>
              <a:rPr lang="en-US">
                <a:sym typeface="+mn-ea"/>
              </a:rPr>
              <a:t> 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1320" y="771525"/>
            <a:ext cx="834199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4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8.1 </a:t>
            </a:r>
            <a:r>
              <a:rPr lang="en-US" altLang="zh-CN" sz="14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PICC实习生意外伤害保险</a:t>
            </a:r>
            <a:endParaRPr lang="en-US" altLang="zh-CN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PICC实习生意外伤害保险</a:t>
            </a:r>
            <a:r>
              <a:rPr lang="en-US" altLang="zh-CN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由中国人民保险公司（PICC)承保。主要优势：</a:t>
            </a:r>
            <a:endParaRPr lang="zh-CN" altLang="en-US" sz="12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1、线上投保操作便捷，数据收集、汇总全面准确；</a:t>
            </a:r>
            <a:endParaRPr lang="zh-CN" altLang="en-US" sz="12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2、保险套餐灵活多样，适用于1-2周的认知实习、1-2个月的专业实习、3个月</a:t>
            </a:r>
            <a:r>
              <a:rPr lang="en-US" altLang="zh-CN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或以上的毕业实习和风险系数高的高危行业套餐等；</a:t>
            </a:r>
            <a:endParaRPr lang="zh-CN" altLang="en-US" sz="12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3、保费低、保额高，性价比超高；</a:t>
            </a:r>
            <a:endParaRPr lang="zh-CN" altLang="en-US" sz="12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4、保障全面，投保、出险适用于全国范围，包括意外伤害保险、附加急性病身故保险、交通工具乘客意外伤害保险等（详见下页）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注意事项：当天可以购买最早次日起保的订单，建议尽量提前下单。</a:t>
            </a: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</a:t>
            </a:r>
            <a:r>
              <a:rPr 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说明：</a:t>
            </a:r>
            <a:r>
              <a:rPr 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鼠标双击右侧文件图片打开操作流程</a:t>
            </a:r>
            <a:r>
              <a:rPr lang="en-US" altLang="zh-CN" sz="1200">
                <a:ea typeface="宋体" pitchFamily="2" charset="-122"/>
                <a:sym typeface="+mn-ea"/>
              </a:rPr>
              <a:t>→</a:t>
            </a:r>
            <a:endParaRPr lang="en-US" altLang="zh-CN" sz="1200">
              <a:ea typeface="宋体" pitchFamily="2" charset="-122"/>
              <a:sym typeface="+mn-ea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80380" y="379603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showAsIcon="1" r:id="rId1" imgW="971550" imgH="666750" progId="Package">
                  <p:embed/>
                </p:oleObj>
              </mc:Choice>
              <mc:Fallback>
                <p:oleObj name="" showAsIcon="1" r:id="rId1" imgW="971550" imgH="666750" progId="Package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0380" y="3796030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标题 1"/>
          <p:cNvSpPr>
            <a:spLocks noGrp="1"/>
          </p:cNvSpPr>
          <p:nvPr>
            <p:ph type="ctrTitle"/>
          </p:nvPr>
        </p:nvSpPr>
        <p:spPr>
          <a:xfrm>
            <a:off x="611505" y="699770"/>
            <a:ext cx="5461000" cy="842645"/>
          </a:xfrm>
        </p:spPr>
        <p:txBody>
          <a:bodyPr anchor="b" anchorCtr="0"/>
          <a:p>
            <a:pPr marL="0" indent="0" defTabSz="685800">
              <a:lnSpc>
                <a:spcPct val="150000"/>
              </a:lnSpc>
              <a:buClrTx/>
              <a:buSzTx/>
              <a:buFont typeface="+mj-ea"/>
            </a:pPr>
            <a:br>
              <a:rPr lang="zh-CN" altLang="en-US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</a:br>
            <a:br>
              <a:rPr lang="zh-CN" altLang="en-US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</a:br>
            <a:br>
              <a:rPr lang="zh-CN" altLang="en-US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</a:br>
            <a:r>
              <a:rPr lang="en-US" altLang="zh-CN" sz="1400" b="0" kern="1200" noProof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  <a:t>8.2通知公告</a:t>
            </a:r>
            <a:br>
              <a:rPr lang="en-US" altLang="zh-CN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</a:br>
            <a:r>
              <a:rPr lang="zh-CN" altLang="en-US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  <a:t>①</a:t>
            </a:r>
            <a:r>
              <a:rPr lang="en-US" altLang="zh-CN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  <a:t>  </a:t>
            </a:r>
            <a: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  <a:t>从右侧铃铛图标点击；</a:t>
            </a:r>
            <a:b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</a:br>
            <a:r>
              <a:rPr lang="zh-CN" altLang="en-US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  <a:t>②</a:t>
            </a:r>
            <a:r>
              <a:rPr lang="en-US" altLang="zh-CN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  <a:t>  </a:t>
            </a:r>
            <a: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  <a:t>点击学校公告；</a:t>
            </a:r>
            <a:br>
              <a:rPr lang="zh-CN" altLang="en-US" sz="12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</a:br>
            <a:r>
              <a:rPr lang="zh-CN" altLang="en-US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  <a:t>③</a:t>
            </a:r>
            <a:r>
              <a:rPr lang="en-US" altLang="zh-CN" sz="1200" b="0" kern="12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  <a:t>  </a:t>
            </a:r>
            <a:r>
              <a:rPr lang="zh-CN" altLang="en-US" sz="1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填写公告内容，</a:t>
            </a:r>
            <a:r>
              <a:rPr lang="zh-CN" altLang="en-US" sz="1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选择发送对象</a:t>
            </a:r>
            <a:r>
              <a:rPr lang="zh-CN" altLang="en-US" sz="12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itchFamily="2" charset="-122"/>
              </a:rPr>
              <a:t>，发布公告</a:t>
            </a:r>
            <a:endParaRPr lang="zh-CN" altLang="en-US" sz="1200" b="0" kern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959860" y="-38100"/>
            <a:ext cx="3195955" cy="32067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-3959860" y="7616825"/>
            <a:ext cx="3195955" cy="320675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323850" y="1564005"/>
            <a:ext cx="7393940" cy="33737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8480" y="5367020"/>
            <a:ext cx="4073525" cy="482600"/>
          </a:xfrm>
          <a:prstGeom prst="rect">
            <a:avLst/>
          </a:prstGeom>
        </p:spPr>
        <p:txBody>
          <a:bodyPr/>
          <a:p/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、更多功能</a:t>
            </a:r>
            <a:r>
              <a:rPr lang="en-US">
                <a:sym typeface="+mn-ea"/>
              </a:rPr>
              <a:t> 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8.3.1</a:t>
            </a:r>
            <a:r>
              <a:rPr lang="zh-CN" altLang="en-US"/>
              <a:t>微信小程序</a:t>
            </a:r>
            <a:r>
              <a:rPr lang="en-US" altLang="zh-CN"/>
              <a:t>-</a:t>
            </a:r>
            <a:r>
              <a:rPr lang="zh-CN" altLang="en-US"/>
              <a:t>登录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7995" y="590550"/>
            <a:ext cx="661035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微信扫描下方二维码关注校友邦教师端公众号，点击实践管理，工作台，进入登录界面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输入学校、账号、密码进行登录或使用验证码登录；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从在下方我的，设置里可以退出登录，切换账号或修改密码等；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6605" y="2139950"/>
            <a:ext cx="2211705" cy="2211705"/>
          </a:xfrm>
          <a:prstGeom prst="rect">
            <a:avLst/>
          </a:prstGeom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372225" y="339725"/>
            <a:ext cx="3363595" cy="400050"/>
          </a:xfrm>
          <a:prstGeom prst="rect">
            <a:avLst/>
          </a:prstGeom>
        </p:spPr>
        <p:txBody>
          <a:bodyPr/>
          <a:p/>
        </p:txBody>
      </p:sp>
      <p:sp>
        <p:nvSpPr>
          <p:cNvPr id="15" name="文本框 14"/>
          <p:cNvSpPr txBox="1"/>
          <p:nvPr/>
        </p:nvSpPr>
        <p:spPr>
          <a:xfrm>
            <a:off x="4336415" y="4705985"/>
            <a:ext cx="3363595" cy="400050"/>
          </a:xfrm>
          <a:prstGeom prst="rect">
            <a:avLst/>
          </a:prstGeom>
        </p:spPr>
        <p:txBody>
          <a:bodyPr/>
          <a:p>
            <a:r>
              <a:rPr lang="en-US"/>
              <a:t>=</a:t>
            </a:r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5518150" y="1524635"/>
            <a:ext cx="4857115" cy="51816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3"/>
        </p:blipFill>
        <p:spPr>
          <a:xfrm>
            <a:off x="5436235" y="2139950"/>
            <a:ext cx="2960370" cy="23653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18150" y="4950460"/>
            <a:ext cx="4857115" cy="518160"/>
          </a:xfrm>
          <a:prstGeom prst="rect">
            <a:avLst/>
          </a:prstGeom>
        </p:spPr>
        <p:txBody>
          <a:bodyPr/>
          <a:p/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310" y="2139950"/>
            <a:ext cx="2216785" cy="213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705" y="72390"/>
            <a:ext cx="5461159" cy="393859"/>
          </a:xfrm>
        </p:spPr>
        <p:txBody>
          <a:bodyPr/>
          <a:p>
            <a:r>
              <a:rPr lang="en-US">
                <a:sym typeface="+mn-ea"/>
              </a:rPr>
              <a:t> 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137285"/>
            <a:ext cx="2113280" cy="3386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1156335"/>
            <a:ext cx="2103755" cy="34366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45" y="1176020"/>
            <a:ext cx="2134870" cy="3347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895" y="1175385"/>
            <a:ext cx="2091690" cy="336042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179705" y="1851660"/>
            <a:ext cx="695960" cy="2882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noAutofit/>
          </a:bodyPr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555625"/>
            <a:ext cx="5467985" cy="3308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可切换为管理员，查看学院计划概况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8.3.2 </a:t>
            </a:r>
            <a:r>
              <a:rPr lang="zh-CN" altLang="en-US">
                <a:sym typeface="+mn-ea"/>
              </a:rPr>
              <a:t>角色切换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772285" y="1131570"/>
            <a:ext cx="6356350" cy="3068320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  <a:endParaRPr lang="zh-CN" sz="2700" kern="0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  <a:endParaRPr lang="zh-CN" sz="1350" kern="0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3636010" y="1692910"/>
            <a:ext cx="2065020" cy="37592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000" b="1" kern="0" dirty="0">
                <a:solidFill>
                  <a:schemeClr val="tx1"/>
                </a:solidFill>
                <a:sym typeface="+mn-ea"/>
              </a:rPr>
              <a:t>平台角色介绍</a:t>
            </a:r>
            <a:endParaRPr lang="zh-CN" sz="20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889250" y="1636395"/>
            <a:ext cx="6940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CN" sz="20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</a:t>
            </a:r>
            <a:endParaRPr lang="zh-CN" altLang="zh-CN" sz="2000" dirty="0" smtClean="0">
              <a:solidFill>
                <a:schemeClr val="tx1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8" name="矩形 77"/>
          <p:cNvSpPr/>
          <p:nvPr>
            <p:custDataLst>
              <p:tags r:id="rId3"/>
            </p:custDataLst>
          </p:nvPr>
        </p:nvSpPr>
        <p:spPr>
          <a:xfrm>
            <a:off x="3635851" y="2296795"/>
            <a:ext cx="1627823" cy="37592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000" b="1" kern="0" dirty="0">
                <a:solidFill>
                  <a:schemeClr val="tx1"/>
                </a:solidFill>
                <a:sym typeface="+mn-ea"/>
              </a:rPr>
              <a:t>整体流程概述</a:t>
            </a:r>
            <a:endParaRPr lang="zh-CN" sz="15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6" name="矩形 75"/>
          <p:cNvSpPr/>
          <p:nvPr>
            <p:custDataLst>
              <p:tags r:id="rId4"/>
            </p:custDataLst>
          </p:nvPr>
        </p:nvSpPr>
        <p:spPr>
          <a:xfrm>
            <a:off x="2889409" y="2283460"/>
            <a:ext cx="7467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CN" sz="20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</a:t>
            </a:r>
            <a:endParaRPr lang="zh-CN" altLang="en-US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3636010" y="2900680"/>
            <a:ext cx="1659255" cy="31115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000" b="1" kern="0" dirty="0">
                <a:solidFill>
                  <a:schemeClr val="tx1"/>
                </a:solidFill>
                <a:sym typeface="+mn-ea"/>
              </a:rPr>
              <a:t>平台操作指南</a:t>
            </a:r>
            <a:endParaRPr lang="zh-CN" sz="15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2916079" y="2849880"/>
            <a:ext cx="74676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914400"/>
            <a:r>
              <a:rPr lang="zh-CN" sz="20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endParaRPr lang="zh-CN" altLang="en-US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8.3.3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大数据</a:t>
            </a:r>
            <a:endParaRPr lang="zh-CN" altLang="en-US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1347470"/>
            <a:ext cx="2284730" cy="33667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55" y="1347470"/>
            <a:ext cx="2270760" cy="337693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2339340" y="4371975"/>
            <a:ext cx="384175" cy="431800"/>
          </a:xfrm>
          <a:prstGeom prst="rect">
            <a:avLst/>
          </a:prstGeom>
          <a:noFill/>
          <a:ln w="28575">
            <a:solidFill>
              <a:srgbClr val="C51A24"/>
            </a:solidFill>
          </a:ln>
        </p:spPr>
        <p:txBody>
          <a:bodyPr wrap="square" rtlCol="0">
            <a:noAutofit/>
          </a:bodyPr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363845" y="4371975"/>
            <a:ext cx="415290" cy="431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3260" y="483235"/>
            <a:ext cx="6204585" cy="58102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lnSpc>
                <a:spcPct val="120000"/>
              </a:lnSpc>
            </a:pPr>
            <a:r>
              <a:rPr lang="zh-CN" altLang="en-US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en-US" altLang="zh-CN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0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增值业务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实时监控数据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在小程序端的显示（网页端为数据监控大屏）；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en-US" altLang="zh-CN" sz="1200" b="0"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可在移动端随时查看实时数据和相关统计数据；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8.3.4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消息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995" y="4629150"/>
            <a:ext cx="5080000" cy="103822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683260" y="411480"/>
            <a:ext cx="6816725" cy="87884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从小程序，右下角，点击消息；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可选择查看实习消息、系统消息、学校公告、互动消息等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我的学生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可与学生发送信息；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学校公告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，可发布公告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-2310765"/>
            <a:ext cx="4939665" cy="533400"/>
          </a:xfrm>
          <a:prstGeom prst="rect">
            <a:avLst/>
          </a:prstGeom>
        </p:spPr>
        <p:txBody>
          <a:bodyPr/>
          <a:p/>
        </p:txBody>
      </p:sp>
      <p:pic>
        <p:nvPicPr>
          <p:cNvPr id="4" name="图片 3"/>
          <p:cNvPicPr/>
          <p:nvPr/>
        </p:nvPicPr>
        <p:blipFill>
          <a:blip r:embed="rId1"/>
        </p:blipFill>
        <p:spPr>
          <a:xfrm>
            <a:off x="971550" y="1563370"/>
            <a:ext cx="4812030" cy="3536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0610" y="2067560"/>
            <a:ext cx="4939665" cy="5334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8.3.5 </a:t>
            </a:r>
            <a:r>
              <a:rPr lang="zh-CN">
                <a:sym typeface="+mn-ea"/>
              </a:rPr>
              <a:t>小程序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我的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客服与反馈</a:t>
            </a: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850" y="5506085"/>
            <a:ext cx="5080000" cy="53022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683260" y="411480"/>
            <a:ext cx="6816725" cy="13690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l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①  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从小程序，右下角，点击我的；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zh-CN" altLang="en-US" sz="1200" b="0">
                <a:solidFill>
                  <a:schemeClr val="tx1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②</a:t>
            </a:r>
            <a:r>
              <a:rPr lang="en-US" altLang="zh-CN" sz="1200" b="0">
                <a:solidFill>
                  <a:schemeClr val="tx1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选择客服与反馈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zh-CN" altLang="en-US" sz="1200" b="0">
                <a:solidFill>
                  <a:schemeClr val="tx1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en-US" altLang="zh-CN" sz="1200" b="0">
                <a:solidFill>
                  <a:schemeClr val="tx1"/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可查看常见问题；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zh-CN" sz="1200" b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en-US" altLang="zh-CN" sz="1200" b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也可按问题分类查找自助解决；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-843280"/>
            <a:ext cx="5382260" cy="45847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539750" y="4592320"/>
            <a:ext cx="5382260" cy="458470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1043940" y="-973455"/>
            <a:ext cx="5071745" cy="41910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1"/>
        </p:blipFill>
        <p:spPr>
          <a:xfrm>
            <a:off x="1043305" y="1491615"/>
            <a:ext cx="5002530" cy="33915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43940" y="4509770"/>
            <a:ext cx="5071745" cy="419100"/>
          </a:xfrm>
          <a:prstGeom prst="rect">
            <a:avLst/>
          </a:prstGeom>
        </p:spPr>
        <p:txBody>
          <a:bodyPr/>
          <a:p/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3347403" y="2499995"/>
            <a:ext cx="3814763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一、平台角色介绍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圆角矩形 18"/>
          <p:cNvSpPr/>
          <p:nvPr>
            <p:custDataLst>
              <p:tags r:id="rId1"/>
            </p:custDataLst>
          </p:nvPr>
        </p:nvSpPr>
        <p:spPr>
          <a:xfrm>
            <a:off x="1115695" y="1186180"/>
            <a:ext cx="1371600" cy="437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  <a:prstDash val="solid"/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6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校级管理员</a:t>
            </a:r>
            <a:endParaRPr kumimoji="0" lang="zh-CN" altLang="en-US" sz="16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cxnSp>
        <p:nvCxnSpPr>
          <p:cNvPr id="32" name="直接箭头连接符 31"/>
          <p:cNvCxnSpPr/>
          <p:nvPr>
            <p:custDataLst>
              <p:tags r:id="rId2"/>
            </p:custDataLst>
          </p:nvPr>
        </p:nvCxnSpPr>
        <p:spPr>
          <a:xfrm>
            <a:off x="2484120" y="1400810"/>
            <a:ext cx="1440180" cy="825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>
            <p:custDataLst>
              <p:tags r:id="rId3"/>
            </p:custDataLst>
          </p:nvPr>
        </p:nvSpPr>
        <p:spPr>
          <a:xfrm>
            <a:off x="3995420" y="555625"/>
            <a:ext cx="3538220" cy="16643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、基础规则设置；</a:t>
            </a:r>
            <a:endParaRPr kumimoji="0" lang="zh-CN" altLang="en-US" sz="1200" i="0" u="none" strike="noStrike" kern="1200" cap="none" spc="0" normalizeH="0" baseline="0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、学年学期设置</a:t>
            </a:r>
            <a:r>
              <a:rPr lang="zh-CN" altLang="en-US" sz="12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kumimoji="0" lang="zh-CN" altLang="en-US" sz="1200" i="0" u="none" strike="noStrike" kern="1200" cap="none" spc="0" normalizeH="0" baseline="0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、过程数据</a:t>
            </a:r>
            <a:r>
              <a:rPr lang="zh-CN" altLang="en-US" sz="12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查看或导出：统计报表。</a:t>
            </a:r>
            <a:endParaRPr lang="zh-CN" altLang="en-US" sz="12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圆角矩形 3"/>
          <p:cNvSpPr/>
          <p:nvPr>
            <p:custDataLst>
              <p:tags r:id="rId4"/>
            </p:custDataLst>
          </p:nvPr>
        </p:nvSpPr>
        <p:spPr>
          <a:xfrm>
            <a:off x="1112520" y="3435350"/>
            <a:ext cx="1371600" cy="437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  <a:prstDash val="solid"/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6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教务管理员</a:t>
            </a:r>
            <a:endParaRPr kumimoji="0" lang="zh-CN" altLang="en-US" sz="16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cxnSp>
        <p:nvCxnSpPr>
          <p:cNvPr id="5" name="直接箭头连接符 4"/>
          <p:cNvCxnSpPr/>
          <p:nvPr>
            <p:custDataLst>
              <p:tags r:id="rId5"/>
            </p:custDataLst>
          </p:nvPr>
        </p:nvCxnSpPr>
        <p:spPr>
          <a:xfrm>
            <a:off x="2484120" y="3649980"/>
            <a:ext cx="1440180" cy="825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>
            <p:custDataLst>
              <p:tags r:id="rId6"/>
            </p:custDataLst>
          </p:nvPr>
        </p:nvSpPr>
        <p:spPr>
          <a:xfrm>
            <a:off x="3995420" y="2643505"/>
            <a:ext cx="3537585" cy="20669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、基础信息管理：导入或修改；</a:t>
            </a:r>
            <a:endParaRPr kumimoji="0" lang="zh-CN" altLang="en-US" sz="1200" i="0" u="none" strike="noStrike" kern="1200" cap="none" spc="0" normalizeH="0" baseline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、</a:t>
            </a:r>
            <a:r>
              <a:rPr lang="zh-CN" altLang="en-US" sz="12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实践课程、基地</a:t>
            </a:r>
            <a:r>
              <a:rPr lang="en-US" altLang="zh-CN" sz="12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实习点管理；</a:t>
            </a:r>
            <a:endParaRPr kumimoji="0" lang="zh-CN" altLang="en-US" sz="1200" i="0" u="none" strike="noStrike" kern="1200" cap="none" spc="0" normalizeH="0" baseline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2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过程数据查看或导出：统计报表；</a:t>
            </a:r>
            <a:endParaRPr lang="zh-CN" altLang="en-US" sz="12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4</a:t>
            </a:r>
            <a:r>
              <a:rPr lang="zh-CN" altLang="en-US" sz="12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、实习资料（实习手册、学生实习单位信息等）导出及存档。</a:t>
            </a:r>
            <a:endParaRPr lang="zh-CN" altLang="en-US" sz="12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60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 kern="0" dirty="0">
                <a:solidFill>
                  <a:schemeClr val="tx1"/>
                </a:solidFill>
                <a:sym typeface="+mn-ea"/>
              </a:rPr>
              <a:t>二、整体流程概述</a:t>
            </a:r>
            <a:endParaRPr lang="en-US" altLang="zh-CN" sz="15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25" name="TextBox 39"/>
          <p:cNvSpPr/>
          <p:nvPr/>
        </p:nvSpPr>
        <p:spPr>
          <a:xfrm>
            <a:off x="2776220" y="706755"/>
            <a:ext cx="3484880" cy="11360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>
                <a:sym typeface="+mn-ea"/>
              </a:rPr>
              <a:t>实习</a:t>
            </a: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187450" y="1584960"/>
            <a:ext cx="2324735" cy="886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、基础信息管理：导入、修改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与维护；</a:t>
            </a:r>
            <a:endParaRPr lang="en-US" alt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实践课程管理；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、基地/实习点管理；</a:t>
            </a:r>
            <a:endParaRPr lang="zh-CN" alt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流程图: 过程 3"/>
          <p:cNvSpPr/>
          <p:nvPr>
            <p:custDataLst>
              <p:tags r:id="rId2"/>
            </p:custDataLst>
          </p:nvPr>
        </p:nvSpPr>
        <p:spPr>
          <a:xfrm>
            <a:off x="3998595" y="1593850"/>
            <a:ext cx="1624965" cy="87820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None/>
            </a:pP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数据化过程管理：查看统计报表、数据监控</a:t>
            </a:r>
            <a:endParaRPr lang="en-US" alt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6083935" y="1594485"/>
            <a:ext cx="2150745" cy="876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</a:pP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1、导出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实习资料 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</a:pP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2、查看导出实习上报数据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</a:pP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3、质量的分析数据查看导出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右箭头 7"/>
          <p:cNvSpPr/>
          <p:nvPr>
            <p:custDataLst>
              <p:tags r:id="rId4"/>
            </p:custDataLst>
          </p:nvPr>
        </p:nvSpPr>
        <p:spPr>
          <a:xfrm>
            <a:off x="3707765" y="1995805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>
            <a:off x="5652135" y="1986280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>
            <p:custDataLst>
              <p:tags r:id="rId6"/>
            </p:custDataLst>
          </p:nvPr>
        </p:nvSpPr>
        <p:spPr>
          <a:xfrm>
            <a:off x="3998595" y="1219200"/>
            <a:ext cx="73533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实习中</a:t>
            </a:r>
            <a:endParaRPr lang="en-US" altLang="zh-CN" sz="1000"/>
          </a:p>
        </p:txBody>
      </p:sp>
      <p:sp>
        <p:nvSpPr>
          <p:cNvPr id="13" name="同侧圆角矩形 12"/>
          <p:cNvSpPr/>
          <p:nvPr>
            <p:custDataLst>
              <p:tags r:id="rId7"/>
            </p:custDataLst>
          </p:nvPr>
        </p:nvSpPr>
        <p:spPr>
          <a:xfrm>
            <a:off x="6083935" y="1219200"/>
            <a:ext cx="686435" cy="374015"/>
          </a:xfrm>
          <a:prstGeom prst="round2Same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实习后</a:t>
            </a:r>
            <a:endParaRPr lang="zh-CN" altLang="en-US" sz="1000"/>
          </a:p>
        </p:txBody>
      </p:sp>
      <p:sp>
        <p:nvSpPr>
          <p:cNvPr id="2" name="同侧圆角矩形 1"/>
          <p:cNvSpPr/>
          <p:nvPr>
            <p:custDataLst>
              <p:tags r:id="rId8"/>
            </p:custDataLst>
          </p:nvPr>
        </p:nvSpPr>
        <p:spPr>
          <a:xfrm>
            <a:off x="1187450" y="1219200"/>
            <a:ext cx="73533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实习前</a:t>
            </a:r>
            <a:endParaRPr lang="en-US" altLang="zh-CN" sz="100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460" y="195580"/>
            <a:ext cx="5461000" cy="768350"/>
          </a:xfrm>
        </p:spPr>
        <p:txBody>
          <a:bodyPr/>
          <a:p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三、平台操作指南</a:t>
            </a: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en-US" altLang="zh-CN" kern="0" dirty="0">
                <a:sym typeface="+mn-ea"/>
              </a:rPr>
              <a:t>   </a:t>
            </a:r>
            <a:r>
              <a:rPr lang="en-US" altLang="zh-CN" kern="0" dirty="0">
                <a:latin typeface="+mj-ea"/>
                <a:ea typeface="+mj-ea"/>
                <a:cs typeface="+mj-ea"/>
                <a:sym typeface="+mn-ea"/>
              </a:rPr>
              <a:t>1.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电脑网页端登录</a:t>
            </a:r>
            <a:br>
              <a:rPr lang="zh-CN" kern="0" dirty="0">
                <a:sym typeface="+mn-ea"/>
              </a:rPr>
            </a:br>
            <a:endParaRPr lang="zh-CN" altLang="en-US" sz="120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+mj-ea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015" y="619125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建议选择最新谷歌浏览器中打开：www.xybsyw.com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或百度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校友邦官网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官网首页右上角点击“教师登录”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选择您要登录的学校(可通过选择省份或者关键字搜索学校）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输入账号和密码直接登录/或选择扫码登录使用小程序教师端扫码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首次登入时需绑定手机，并重设密码。如绑定手机后，忘记密码时可自行重置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2095" y="5221923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1085215" y="2117090"/>
            <a:ext cx="6168390" cy="2818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7220" y="4862830"/>
            <a:ext cx="4380865" cy="49466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460" y="339725"/>
            <a:ext cx="5461159" cy="393859"/>
          </a:xfrm>
        </p:spPr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kumimoji="0" lang="zh-CN" altLang="en-US" sz="1500" kern="1200" cap="none" spc="0" normalizeH="0" baseline="0" noProof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2、规则设置（仅校级管理可设置）</a:t>
            </a:r>
            <a:r>
              <a:rPr lang="zh-CN" altLang="en-US" sz="1500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：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到下载中心下载时，如果表格较下载状态会显示“报表生成中”，请等待片刻即可。如长时间还是显示“报表生成中”，可按键盘“F5”键，刷新网页。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86055" y="51435"/>
            <a:ext cx="5661025" cy="393700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endParaRPr lang="en-US" altLang="zh-CN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849755" y="-229806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1849755" y="715708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10" name="文本框 9"/>
          <p:cNvSpPr txBox="1"/>
          <p:nvPr/>
        </p:nvSpPr>
        <p:spPr>
          <a:xfrm>
            <a:off x="899795" y="5045710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13" name="文本框 12"/>
          <p:cNvSpPr txBox="1"/>
          <p:nvPr/>
        </p:nvSpPr>
        <p:spPr>
          <a:xfrm>
            <a:off x="827405" y="483235"/>
            <a:ext cx="70497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根据学校实习管理者制度与要求设置实习基础规则</a:t>
            </a:r>
            <a:r>
              <a:rPr lang="zh-CN" altLang="en-US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（注：实习启动前可联系学校的校友邦服务人员确定</a:t>
            </a:r>
            <a:r>
              <a:rPr lang="zh-CN" altLang="en-US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规则）</a:t>
            </a:r>
            <a:endParaRPr lang="zh-CN" altLang="en-US" sz="1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/Users/zhangc/Library/Containers/com.kingsoft.wpsoffice.mac/Data/tmp/photoeditapp/20241130101732/temp.pngte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0334"/>
          <a:stretch>
            <a:fillRect/>
          </a:stretch>
        </p:blipFill>
        <p:spPr>
          <a:xfrm>
            <a:off x="971550" y="1101725"/>
            <a:ext cx="6767195" cy="3949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51435"/>
            <a:ext cx="5461159" cy="393859"/>
          </a:xfrm>
        </p:spPr>
        <p:txBody>
          <a:bodyPr/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、基础信息管理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260" y="445135"/>
            <a:ext cx="8122920" cy="13474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l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3.1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基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础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信息导入</a:t>
            </a: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点击基础信息，进入基础信息设置；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依次导入院系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专业、班级学生；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选择需要导入的信息，下载平台导入模版，如班级学生可以合并导入，或可分开导入；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导入前先阅读模版使用说明：查看导入数据示例及注意事项，不删除、不修改示例内容，且在表一中填写内容，注意不带格式复制粘贴等；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4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defRPr/>
            </a:pPr>
            <a:endParaRPr kumimoji="0" lang="zh-CN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32000" y="-1149350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2032000" y="5657850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8" name="文本框 7"/>
          <p:cNvSpPr txBox="1"/>
          <p:nvPr/>
        </p:nvSpPr>
        <p:spPr>
          <a:xfrm>
            <a:off x="454025" y="1360805"/>
            <a:ext cx="4142740" cy="474345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1"/>
        </p:blipFill>
        <p:spPr>
          <a:xfrm>
            <a:off x="899160" y="2059305"/>
            <a:ext cx="7601585" cy="26174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4025" y="5224780"/>
            <a:ext cx="4142740" cy="47434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59080" y="0"/>
            <a:ext cx="5461159" cy="393859"/>
          </a:xfrm>
        </p:spPr>
        <p:txBody>
          <a:bodyPr/>
          <a:p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学籍异动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265430" y="6164580"/>
            <a:ext cx="3669030" cy="449580"/>
          </a:xfrm>
          <a:prstGeom prst="rect">
            <a:avLst/>
          </a:prstGeom>
        </p:spPr>
        <p:txBody>
          <a:bodyPr/>
          <a:p/>
        </p:txBody>
      </p:sp>
      <p:sp>
        <p:nvSpPr>
          <p:cNvPr id="4" name="文本框 3"/>
          <p:cNvSpPr txBox="1"/>
          <p:nvPr/>
        </p:nvSpPr>
        <p:spPr>
          <a:xfrm>
            <a:off x="611505" y="195580"/>
            <a:ext cx="7952105" cy="11150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l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altLang="en-US" sz="1200" b="0" kern="1200" cap="none" spc="0" normalizeH="0" baseline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建议学期末或学期初，统一整理异动学生信息，通过学生信息批量导入，完成学生学籍异动；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也可以通过单个手动异动；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点击基础信息，学生信息；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通过姓名或学号搜索需要异动的学生信息；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点击右侧更多（三点符号），选择学籍异动；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选择异动原因，选择学生最新学籍信息；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选择异动的生效学期：保持与实习计划所属学期一致；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90204" pitchFamily="34" charset="0"/>
              <a:defRPr/>
            </a:pPr>
            <a:endParaRPr kumimoji="0" lang="zh-CN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4193540" y="960120"/>
            <a:ext cx="2122805" cy="273685"/>
          </a:xfrm>
          <a:prstGeom prst="rect">
            <a:avLst/>
          </a:prstGeom>
        </p:spPr>
        <p:txBody>
          <a:bodyPr/>
          <a:p/>
        </p:txBody>
      </p:sp>
      <p:sp>
        <p:nvSpPr>
          <p:cNvPr id="8" name="文本框 7"/>
          <p:cNvSpPr txBox="1"/>
          <p:nvPr/>
        </p:nvSpPr>
        <p:spPr>
          <a:xfrm>
            <a:off x="-4193540" y="7691120"/>
            <a:ext cx="2122805" cy="27368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3310890" y="-2049780"/>
            <a:ext cx="2082165" cy="215900"/>
          </a:xfrm>
          <a:prstGeom prst="rect">
            <a:avLst/>
          </a:prstGeom>
        </p:spPr>
        <p:txBody>
          <a:bodyPr/>
          <a:p/>
        </p:txBody>
      </p:sp>
      <p:sp>
        <p:nvSpPr>
          <p:cNvPr id="11" name="文本框 10"/>
          <p:cNvSpPr txBox="1"/>
          <p:nvPr/>
        </p:nvSpPr>
        <p:spPr>
          <a:xfrm>
            <a:off x="3310890" y="4700270"/>
            <a:ext cx="2082165" cy="215900"/>
          </a:xfrm>
          <a:prstGeom prst="rect">
            <a:avLst/>
          </a:prstGeom>
        </p:spPr>
        <p:txBody>
          <a:bodyPr/>
          <a:p/>
        </p:txBody>
      </p:sp>
      <p:sp>
        <p:nvSpPr>
          <p:cNvPr id="12" name="文本框 11"/>
          <p:cNvSpPr txBox="1"/>
          <p:nvPr/>
        </p:nvSpPr>
        <p:spPr>
          <a:xfrm>
            <a:off x="-2463800" y="-1303655"/>
            <a:ext cx="3383915" cy="974090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920115" y="1216660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899795" y="2171700"/>
            <a:ext cx="7094220" cy="28600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0115" y="5280660"/>
            <a:ext cx="5080000" cy="6350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3.3 </a:t>
            </a:r>
            <a:r>
              <a:rPr lang="zh-CN" altLang="zh-CN">
                <a:sym typeface="+mn-ea"/>
              </a:rPr>
              <a:t>教师信息新增</a:t>
            </a:r>
            <a:r>
              <a:rPr lang="zh-CN" altLang="en-US">
                <a:sym typeface="+mn-ea"/>
              </a:rPr>
              <a:t>及权限设置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260" y="339090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点击基础设置中的教师信息；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选择新增教师或批量导入；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可编辑设置管理员权限，如学院管理员、专业管理员等；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可点击右侧更多（三点符号），选择重置密码，重新发送账号和密码到手机短信；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2185" y="929005"/>
            <a:ext cx="5006975" cy="508635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971550" y="1564005"/>
            <a:ext cx="7491095" cy="32194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2185" y="5583555"/>
            <a:ext cx="5006975" cy="50863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9.xml><?xml version="1.0" encoding="utf-8"?>
<p:tagLst xmlns:p="http://schemas.openxmlformats.org/presentationml/2006/main">
  <p:tag name="KSO_WM_DIAGRAM_VIRTUALLY_FRAME" val="{&quot;height&quot;:221.7,&quot;left&quot;:173.56251968503938,&quot;top&quot;:94.3,&quot;width&quot;:480.1374803149606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DIAGRAM_VIRTUALLY_FRAME" val="{&quot;height&quot;:221.7,&quot;left&quot;:173.56251968503938,&quot;top&quot;:94.3,&quot;width&quot;:480.1374803149606}"/>
</p:tagLst>
</file>

<file path=ppt/tags/tag131.xml><?xml version="1.0" encoding="utf-8"?>
<p:tagLst xmlns:p="http://schemas.openxmlformats.org/presentationml/2006/main">
  <p:tag name="KSO_WM_DIAGRAM_VIRTUALLY_FRAME" val="{&quot;height&quot;:221.7,&quot;left&quot;:173.56251968503938,&quot;top&quot;:94.3,&quot;width&quot;:480.1374803149606}"/>
</p:tagLst>
</file>

<file path=ppt/tags/tag132.xml><?xml version="1.0" encoding="utf-8"?>
<p:tagLst xmlns:p="http://schemas.openxmlformats.org/presentationml/2006/main">
  <p:tag name="KSO_WM_DIAGRAM_VIRTUALLY_FRAME" val="{&quot;height&quot;:221.7,&quot;left&quot;:173.56251968503938,&quot;top&quot;:94.3,&quot;width&quot;:480.1374803149606}"/>
</p:tagLst>
</file>

<file path=ppt/tags/tag133.xml><?xml version="1.0" encoding="utf-8"?>
<p:tagLst xmlns:p="http://schemas.openxmlformats.org/presentationml/2006/main">
  <p:tag name="KSO_WM_DIAGRAM_VIRTUALLY_FRAME" val="{&quot;height&quot;:221.7,&quot;left&quot;:173.56251968503938,&quot;top&quot;:94.3,&quot;width&quot;:480.1374803149606}"/>
</p:tagLst>
</file>

<file path=ppt/tags/tag134.xml><?xml version="1.0" encoding="utf-8"?>
<p:tagLst xmlns:p="http://schemas.openxmlformats.org/presentationml/2006/main">
  <p:tag name="KSO_WM_DIAGRAM_VIRTUALLY_FRAME" val="{&quot;height&quot;:221.7,&quot;left&quot;:173.56251968503938,&quot;top&quot;:94.3,&quot;width&quot;:480.1374803149606}"/>
</p:tagLst>
</file>

<file path=ppt/tags/tag135.xml><?xml version="1.0" encoding="utf-8"?>
<p:tagLst xmlns:p="http://schemas.openxmlformats.org/presentationml/2006/main">
  <p:tag name="KSO_WM_DIAGRAM_VIRTUALLY_FRAME" val="{&quot;height&quot;:334.2,&quot;left&quot;:87.6,&quot;top&quot;:36.7,&quot;width&quot;:500}"/>
</p:tagLst>
</file>

<file path=ppt/tags/tag136.xml><?xml version="1.0" encoding="utf-8"?>
<p:tagLst xmlns:p="http://schemas.openxmlformats.org/presentationml/2006/main">
  <p:tag name="KSO_WM_DIAGRAM_VIRTUALLY_FRAME" val="{&quot;height&quot;:334.2,&quot;left&quot;:87.6,&quot;top&quot;:36.7,&quot;width&quot;:500}"/>
</p:tagLst>
</file>

<file path=ppt/tags/tag137.xml><?xml version="1.0" encoding="utf-8"?>
<p:tagLst xmlns:p="http://schemas.openxmlformats.org/presentationml/2006/main">
  <p:tag name="KSO_WM_DIAGRAM_VIRTUALLY_FRAME" val="{&quot;height&quot;:334.2,&quot;left&quot;:87.6,&quot;top&quot;:36.7,&quot;width&quot;:500}"/>
</p:tagLst>
</file>

<file path=ppt/tags/tag138.xml><?xml version="1.0" encoding="utf-8"?>
<p:tagLst xmlns:p="http://schemas.openxmlformats.org/presentationml/2006/main">
  <p:tag name="KSO_WM_BEAUTIFY_FLAG" val=""/>
  <p:tag name="KSO_WM_DIAGRAM_VIRTUALLY_FRAME" val="{&quot;height&quot;:334.2,&quot;left&quot;:87.6,&quot;top&quot;:36.7,&quot;width&quot;:500}"/>
</p:tagLst>
</file>

<file path=ppt/tags/tag139.xml><?xml version="1.0" encoding="utf-8"?>
<p:tagLst xmlns:p="http://schemas.openxmlformats.org/presentationml/2006/main">
  <p:tag name="KSO_WM_BEAUTIFY_FLAG" val=""/>
  <p:tag name="KSO_WM_DIAGRAM_VIRTUALLY_FRAME" val="{&quot;height&quot;:334.2,&quot;left&quot;:87.6,&quot;top&quot;:36.7,&quot;width&quot;:500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  <p:tag name="KSO_WM_DIAGRAM_VIRTUALLY_FRAME" val="{&quot;height&quot;:334.2,&quot;left&quot;:87.6,&quot;top&quot;:36.7,&quot;width&quot;:500}"/>
</p:tagLst>
</file>

<file path=ppt/tags/tag141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42.xml><?xml version="1.0" encoding="utf-8"?>
<p:tagLst xmlns:p="http://schemas.openxmlformats.org/presentationml/2006/main">
  <p:tag name="KSO_WM_DIAGRAM_VIRTUALLY_FRAME" val="{&quot;height&quot;:104.45,&quot;left&quot;:31.15,&quot;top&quot;:92.85,&quot;width&quot;:622.5}"/>
</p:tagLst>
</file>

<file path=ppt/tags/tag143.xml><?xml version="1.0" encoding="utf-8"?>
<p:tagLst xmlns:p="http://schemas.openxmlformats.org/presentationml/2006/main">
  <p:tag name="KSO_WM_DIAGRAM_VIRTUALLY_FRAME" val="{&quot;height&quot;:104.45,&quot;left&quot;:31.15,&quot;top&quot;:92.85,&quot;width&quot;:622.5}"/>
</p:tagLst>
</file>

<file path=ppt/tags/tag144.xml><?xml version="1.0" encoding="utf-8"?>
<p:tagLst xmlns:p="http://schemas.openxmlformats.org/presentationml/2006/main">
  <p:tag name="KSO_WM_DIAGRAM_VIRTUALLY_FRAME" val="{&quot;height&quot;:104.45,&quot;left&quot;:31.15,&quot;top&quot;:92.85,&quot;width&quot;:622.5}"/>
</p:tagLst>
</file>

<file path=ppt/tags/tag145.xml><?xml version="1.0" encoding="utf-8"?>
<p:tagLst xmlns:p="http://schemas.openxmlformats.org/presentationml/2006/main">
  <p:tag name="KSO_WM_DIAGRAM_VIRTUALLY_FRAME" val="{&quot;height&quot;:104.45,&quot;left&quot;:31.15,&quot;top&quot;:92.85,&quot;width&quot;:622.5}"/>
</p:tagLst>
</file>

<file path=ppt/tags/tag146.xml><?xml version="1.0" encoding="utf-8"?>
<p:tagLst xmlns:p="http://schemas.openxmlformats.org/presentationml/2006/main">
  <p:tag name="KSO_WM_DIAGRAM_VIRTUALLY_FRAME" val="{&quot;height&quot;:104.45,&quot;left&quot;:31.15,&quot;top&quot;:92.85,&quot;width&quot;:622.5}"/>
</p:tagLst>
</file>

<file path=ppt/tags/tag147.xml><?xml version="1.0" encoding="utf-8"?>
<p:tagLst xmlns:p="http://schemas.openxmlformats.org/presentationml/2006/main">
  <p:tag name="KSO_WM_DIAGRAM_VIRTUALLY_FRAME" val="{&quot;height&quot;:104.45,&quot;left&quot;:31.15,&quot;top&quot;:92.85,&quot;width&quot;:622.5}"/>
</p:tagLst>
</file>

<file path=ppt/tags/tag148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RESOURCE_RECORD_KEY" val="{&quot;13&quot;:[4646982]}"/>
</p:tagLst>
</file>

<file path=ppt/tags/tag155.xml><?xml version="1.0" encoding="utf-8"?>
<p:tagLst xmlns:p="http://schemas.openxmlformats.org/presentationml/2006/main">
  <p:tag name="COMMONDATA" val="eyJoZGlkIjoiN2JiMTI1N2Y5ZDk2MTViYzdjMDFjMjIwNmNhY2VlY2QifQ=="/>
  <p:tag name="KSO_WPP_MARK_KEY" val="72db1496-f86a-421e-a03f-7698749d013e"/>
  <p:tag name="commondata" val="eyJoZGlkIjoiZjFmZWIzNDg2MmIzZjExOTIzMmViNTBmYTMwYTk0ZWYifQ=="/>
  <p:tag name="resource_record_key" val="{&quot;13&quot;:[4646982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3038</Words>
  <Application>WPS 表格</Application>
  <PresentationFormat>全屏显示(16:9)</PresentationFormat>
  <Paragraphs>226</Paragraphs>
  <Slides>23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Helvetica Neue</vt:lpstr>
      <vt:lpstr>微软雅黑</vt:lpstr>
      <vt:lpstr>汉仪旗黑</vt:lpstr>
      <vt:lpstr>Wingdings</vt:lpstr>
      <vt:lpstr>Microsoft YaHei Bold</vt:lpstr>
      <vt:lpstr>Microsoft YaHei Regular</vt:lpstr>
      <vt:lpstr>苹方-简</vt:lpstr>
      <vt:lpstr>汉仪书宋二KW</vt:lpstr>
      <vt:lpstr>DIN Alternate</vt:lpstr>
      <vt:lpstr>Calibri</vt:lpstr>
      <vt:lpstr>宋体</vt:lpstr>
      <vt:lpstr>Arial Unicode MS</vt:lpstr>
      <vt:lpstr>Office 主题</vt:lpstr>
      <vt:lpstr>1_自定义设计方案</vt:lpstr>
      <vt:lpstr>4_自定义设计方案</vt:lpstr>
      <vt:lpstr>2_自定义设计方案</vt:lpstr>
      <vt:lpstr>自定义设计方案</vt:lpstr>
      <vt:lpstr>Package</vt:lpstr>
      <vt:lpstr>PowerPoint 演示文稿</vt:lpstr>
      <vt:lpstr>PowerPoint 演示文稿</vt:lpstr>
      <vt:lpstr>一、平台角色介绍</vt:lpstr>
      <vt:lpstr>PowerPoint 演示文稿</vt:lpstr>
      <vt:lpstr>     三、平台操作指南     1.电脑网页端登录 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 2、规则设置（仅校级管理可设置）：到下载中心下载时，如果表格较下载状态会显示“报表生成中”，请等待片刻即可。如长时间还是显示“报表生成中”，可按键盘“F5”键，刷新网页。</vt:lpstr>
      <vt:lpstr>3、基础信息管理</vt:lpstr>
      <vt:lpstr>3.2 学籍异动</vt:lpstr>
      <vt:lpstr>3.3 教师信息新增及权限设置</vt:lpstr>
      <vt:lpstr>4、基地/实习点管理</vt:lpstr>
      <vt:lpstr>4.2 基地/实习点-批量导入</vt:lpstr>
      <vt:lpstr>5、导入（新增）实践课程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8、更多功能 </vt:lpstr>
      <vt:lpstr>   8.2通知公告 ①  从右侧铃铛图标点击； ②  点击学校公告； ③  填写公告内容，选择发送对象，发布公告</vt:lpstr>
      <vt:lpstr>8.3.1微信小程序-登录</vt:lpstr>
      <vt:lpstr> </vt:lpstr>
      <vt:lpstr>8.3.3小程序-大数据</vt:lpstr>
      <vt:lpstr>8.3.4 小程序-消息</vt:lpstr>
      <vt:lpstr>8.3.5 小程序-我的-客服与反馈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张聪</cp:lastModifiedBy>
  <cp:revision>717</cp:revision>
  <dcterms:created xsi:type="dcterms:W3CDTF">2025-02-21T09:06:38Z</dcterms:created>
  <dcterms:modified xsi:type="dcterms:W3CDTF">2025-02-21T09:06:38Z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1FC803F3E661881EB713B8675738244A_43</vt:lpwstr>
  </property>
</Properties>
</file>