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33"/>
  </p:handoutMasterIdLst>
  <p:sldIdLst>
    <p:sldId id="699" r:id="rId7"/>
    <p:sldId id="1090" r:id="rId9"/>
    <p:sldId id="1092" r:id="rId10"/>
    <p:sldId id="1130" r:id="rId11"/>
    <p:sldId id="1119" r:id="rId12"/>
    <p:sldId id="816" r:id="rId13"/>
    <p:sldId id="1021" r:id="rId14"/>
    <p:sldId id="821" r:id="rId15"/>
    <p:sldId id="991" r:id="rId16"/>
    <p:sldId id="1025" r:id="rId17"/>
    <p:sldId id="1024" r:id="rId18"/>
    <p:sldId id="1027" r:id="rId19"/>
    <p:sldId id="1029" r:id="rId20"/>
    <p:sldId id="1120" r:id="rId21"/>
    <p:sldId id="1122" r:id="rId22"/>
    <p:sldId id="1121" r:id="rId23"/>
    <p:sldId id="1123" r:id="rId24"/>
    <p:sldId id="1124" r:id="rId25"/>
    <p:sldId id="980" r:id="rId26"/>
    <p:sldId id="1125" r:id="rId27"/>
    <p:sldId id="1126" r:id="rId28"/>
    <p:sldId id="1127" r:id="rId29"/>
    <p:sldId id="1128" r:id="rId30"/>
    <p:sldId id="1129" r:id="rId31"/>
    <p:sldId id="1017" r:id="rId32"/>
  </p:sldIdLst>
  <p:sldSz cx="9144000" cy="5143500" type="screen16x9"/>
  <p:notesSz cx="6858000" cy="9144000"/>
  <p:custDataLst>
    <p:tags r:id="rId38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40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6.xml"/><Relationship Id="rId2" Type="http://schemas.openxmlformats.org/officeDocument/2006/relationships/image" Target="../media/image1.png"/><Relationship Id="rId1" Type="http://schemas.openxmlformats.org/officeDocument/2006/relationships/tags" Target="../tags/tag12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tags" Target="../tags/tag13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13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9.xml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实习负责人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校友邦实习实践平台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3.4.2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514985"/>
            <a:ext cx="4077335" cy="1722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项目名称：建议以基地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实习点名称命名；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实习方式：根据实际安排选择实习方式，建议为现场实习为主；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参加方式：是否需要学生报名或是否需要学生提交岗位，如需提交岗位，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可选择是否需要提交岗位证明及指导老师是否需要审核；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实习时间：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默认同实习计划时间一致，如需调整，可以设置其他时间；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10000"/>
              </a:lnSpc>
              <a:buClrTx/>
              <a:buSzTx/>
              <a:buFont typeface="+mj-ea"/>
            </a:pP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2140585"/>
            <a:ext cx="4352925" cy="2885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5" y="555625"/>
            <a:ext cx="4495800" cy="160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批量导入集中项目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483870"/>
            <a:ext cx="6287770" cy="667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如需要设置多个集中或自主项目，可下载项目导入模版；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按模版要求填写，批量导入；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1059815"/>
            <a:ext cx="7210425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5762625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r>
              <a:rPr lang="en-US" altLang="zh-CN" sz="1500" b="0">
                <a:sym typeface="+mn-ea"/>
              </a:rPr>
              <a:t> </a:t>
            </a:r>
            <a:r>
              <a:rPr lang="en-US" altLang="zh-CN" sz="1500">
                <a:latin typeface="+mj-lt"/>
                <a:cs typeface="+mj-lt"/>
                <a:sym typeface="+mn-ea"/>
              </a:rPr>
              <a:t>3</a:t>
            </a:r>
            <a:r>
              <a:rPr lang="en-US" altLang="zh-CN" sz="15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+mn-ea"/>
              </a:rPr>
              <a:t>.</a:t>
            </a:r>
            <a:r>
              <a:rPr lang="en-US" altLang="zh-CN" sz="1500">
                <a:latin typeface="+mj-lt"/>
                <a:cs typeface="+mj-lt"/>
                <a:sym typeface="+mn-ea"/>
              </a:rPr>
              <a:t>5</a:t>
            </a:r>
            <a:r>
              <a:rPr lang="en-US" altLang="zh-CN" sz="15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+mn-ea"/>
              </a:rPr>
              <a:t>.</a:t>
            </a:r>
            <a:r>
              <a:rPr lang="en-US" altLang="zh-CN" sz="1500">
                <a:latin typeface="+mj-lt"/>
                <a:cs typeface="+mj-lt"/>
                <a:sym typeface="+mn-ea"/>
              </a:rPr>
              <a:t>1</a:t>
            </a:r>
            <a:r>
              <a:rPr lang="en-US" altLang="zh-CN" sz="1500">
                <a:sym typeface="+mn-ea"/>
              </a:rPr>
              <a:t> </a:t>
            </a:r>
            <a:r>
              <a:rPr lang="zh-CN" sz="1500">
                <a:sym typeface="+mn-ea"/>
              </a:rPr>
              <a:t>实习计划设置</a:t>
            </a:r>
            <a:r>
              <a:rPr lang="en-US" altLang="zh-CN" sz="1500">
                <a:sym typeface="+mn-ea"/>
              </a:rPr>
              <a:t>-</a:t>
            </a:r>
            <a:r>
              <a:rPr lang="zh-CN" sz="1500">
                <a:sym typeface="+mn-ea"/>
              </a:rPr>
              <a:t>关联指导老师</a:t>
            </a:r>
            <a:r>
              <a:rPr lang="en-US" altLang="zh-CN" sz="1500">
                <a:sym typeface="+mn-ea"/>
              </a:rPr>
              <a:t>-</a:t>
            </a:r>
            <a:r>
              <a:rPr lang="zh-CN" altLang="en-US" sz="1500">
                <a:ea typeface="宋体" panose="02010600030101010101" pitchFamily="2" charset="-122"/>
                <a:sym typeface="+mn-ea"/>
              </a:rPr>
              <a:t>从项目中</a:t>
            </a:r>
            <a:r>
              <a:rPr lang="zh-CN" altLang="en-US" sz="1500">
                <a:sym typeface="+mn-ea"/>
              </a:rPr>
              <a:t>手动关联指导老师</a:t>
            </a:r>
            <a:endParaRPr lang="zh-CN" altLang="en-US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4" name="TextBox 11"/>
          <p:cNvSpPr/>
          <p:nvPr/>
        </p:nvSpPr>
        <p:spPr>
          <a:xfrm>
            <a:off x="899160" y="554990"/>
            <a:ext cx="5989955" cy="108140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可按专业、班级等筛选相同指导老师的学生信息，全选；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点击添加关联指导老师；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选择单个或是多个指导老师信息；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选择对应的指导老师；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确认关联完成；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30370" y="2890520"/>
            <a:ext cx="3822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1550" y="1072833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971550" y="4632008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25" y="1698625"/>
            <a:ext cx="7524750" cy="30359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3.5.2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批量关联导师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160" y="554990"/>
            <a:ext cx="6976745" cy="1300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点击计划安排情况，展开数据；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点击添加学生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导入师生按钮；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下载师生关系导入模板；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按模板录入相关数据并保存；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上传已完善的模板数据内容；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点击确定；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2450" y="5242560"/>
            <a:ext cx="4822825" cy="74422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899285"/>
            <a:ext cx="706755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查看统计报表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点击实习管理，统计报表；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可选择对应实习不同阶查看对应的统计报表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可对需要导出的统计报表按自定义设置；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可导出表格；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从下载中心下载报表，如数据较多建议可分开导出；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3" name="文本框 2"/>
          <p:cNvSpPr txBox="1"/>
          <p:nvPr/>
        </p:nvSpPr>
        <p:spPr>
          <a:xfrm>
            <a:off x="899795" y="121666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10" name="文本框 9"/>
          <p:cNvSpPr txBox="1"/>
          <p:nvPr/>
        </p:nvSpPr>
        <p:spPr>
          <a:xfrm>
            <a:off x="899795" y="4899660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779905"/>
            <a:ext cx="7138670" cy="3226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5146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5.1.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实习手册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411480"/>
            <a:ext cx="6816725" cy="9766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点击实践教学，实习报告；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批量下载实习手册，含周日志文档，下载在该正在使用电脑设置的文档下载路径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971550" y="790575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8" name="图片 7"/>
          <p:cNvPicPr/>
          <p:nvPr/>
        </p:nvPicPr>
        <p:blipFill>
          <a:blip r:embed="rId1"/>
        </p:blipFill>
        <p:spPr>
          <a:xfrm>
            <a:off x="755650" y="1388110"/>
            <a:ext cx="7686675" cy="35667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1550" y="5140325"/>
            <a:ext cx="5080000" cy="6350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5.2 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过程文档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405" y="339725"/>
            <a:ext cx="6816725" cy="14192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点击统计报表，学生实习过程汇总；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下载实习资料；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选择需要下载的资料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1779905"/>
            <a:ext cx="7121525" cy="326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6.PICC</a:t>
            </a:r>
            <a:r>
              <a:rPr lang="zh-CN" altLang="en-US">
                <a:sym typeface="+mn-ea"/>
              </a:rPr>
              <a:t>实习生意外伤害保险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360" y="554990"/>
            <a:ext cx="8205470" cy="1012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PICC实习生意外伤害保险”由中国人民保险公司（PICC)承保。主要优势：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线上投保操作便捷，数据收集、汇总全面准确；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保险套餐灵活多样，适用于1-2周的认知实习、1-2个月的专业实习、3个月或以上的毕业实习和风险系数高的高危行业套餐等；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保障全面，投保、出险适用于全国范围，包括意外伤害保险、附加急性病身故保险、交通工具乘客意外伤害保险等；</a:t>
            </a:r>
            <a:endParaRPr lang="zh-CN" altLang="en-US" sz="120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1939290"/>
            <a:ext cx="6946265" cy="310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标题 1"/>
          <p:cNvSpPr>
            <a:spLocks noGrp="1"/>
          </p:cNvSpPr>
          <p:nvPr>
            <p:ph type="ctrTitle"/>
          </p:nvPr>
        </p:nvSpPr>
        <p:spPr>
          <a:xfrm>
            <a:off x="539750" y="522605"/>
            <a:ext cx="5461000" cy="791210"/>
          </a:xfrm>
        </p:spPr>
        <p:txBody>
          <a:bodyPr anchor="b" anchorCtr="0"/>
          <a:p>
            <a:pPr marL="0" indent="0" defTabSz="685800">
              <a:buClrTx/>
              <a:buSzTx/>
              <a:buFont typeface="+mj-ea"/>
            </a:pP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0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从右侧铃铛图标点击；</a:t>
            </a:r>
            <a:b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点击学校公告；</a:t>
            </a:r>
            <a:b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填写公告内容，选择发送对象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，发布公告</a:t>
            </a:r>
            <a:b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</a:br>
            <a:endParaRPr lang="zh-CN" altLang="en-US" sz="1200" b="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323215" y="12827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>
                <a:sym typeface="+mn-ea"/>
              </a:rPr>
              <a:t>7.</a:t>
            </a:r>
            <a:r>
              <a:rPr lang="zh-CN">
                <a:sym typeface="+mn-ea"/>
              </a:rPr>
              <a:t>学校公告</a:t>
            </a:r>
            <a:endParaRPr lang="zh-CN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959860" y="-38100"/>
            <a:ext cx="3195955" cy="32067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-3959860" y="7616825"/>
            <a:ext cx="3195955" cy="320675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755650" y="496570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755650" y="1131570"/>
            <a:ext cx="7810499" cy="36004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5650" y="4732020"/>
            <a:ext cx="5080000" cy="6350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8.</a:t>
            </a:r>
            <a:r>
              <a:rPr lang="zh-CN" altLang="en-US">
                <a:sym typeface="+mn-ea"/>
              </a:rPr>
              <a:t>问卷调查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360" y="412115"/>
            <a:ext cx="6816725" cy="9582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点击实践教学，问卷调查；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根据需要创建问卷内容，提交；提交后不得修改；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639763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55650" y="1275080"/>
            <a:ext cx="6810375" cy="3681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5650" y="5170488"/>
            <a:ext cx="5080000" cy="6350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772285" y="1131570"/>
            <a:ext cx="6356350" cy="3068320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78" name="矩形 77"/>
          <p:cNvSpPr/>
          <p:nvPr>
            <p:custDataLst>
              <p:tags r:id="rId1"/>
            </p:custDataLst>
          </p:nvPr>
        </p:nvSpPr>
        <p:spPr>
          <a:xfrm>
            <a:off x="3204210" y="1863090"/>
            <a:ext cx="3944620" cy="8521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一、平台角色介绍</a:t>
            </a:r>
            <a:endParaRPr lang="zh-CN" sz="2000" b="1" kern="0" dirty="0">
              <a:solidFill>
                <a:schemeClr val="tx1"/>
              </a:solidFill>
              <a:sym typeface="+mn-ea"/>
            </a:endParaRPr>
          </a:p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sz="2000" b="1" kern="0" dirty="0">
              <a:solidFill>
                <a:schemeClr val="tx1"/>
              </a:solidFill>
              <a:sym typeface="+mn-ea"/>
            </a:endParaRPr>
          </a:p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二、</a:t>
            </a: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整体流程概述</a:t>
            </a:r>
            <a:endParaRPr lang="zh-CN" sz="1500" b="1" kern="0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203575" y="3148330"/>
            <a:ext cx="3943985" cy="31115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三、平台操作指南</a:t>
            </a:r>
            <a:endParaRPr lang="zh-CN" sz="1500" b="1" kern="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9.1</a:t>
            </a:r>
            <a:r>
              <a:rPr lang="zh-CN" altLang="en-US"/>
              <a:t>微信小程</a:t>
            </a:r>
            <a:r>
              <a:rPr lang="en-US" altLang="zh-CN"/>
              <a:t>-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115" y="554990"/>
            <a:ext cx="6664325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微信扫描下方二维码关注校友邦教师端公众号，点击实践管理，工作台，进入登录界面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输入学校、账号、密码进行登录或使用验证码登录；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从在下方我的，设置里可以退出登录，切换账号或修改密码等；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0" y="2178685"/>
            <a:ext cx="2211705" cy="2211705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72225" y="339725"/>
            <a:ext cx="3363595" cy="400050"/>
          </a:xfrm>
          <a:prstGeom prst="rect">
            <a:avLst/>
          </a:prstGeom>
        </p:spPr>
        <p:txBody>
          <a:bodyPr/>
          <a:p/>
        </p:txBody>
      </p:sp>
      <p:sp>
        <p:nvSpPr>
          <p:cNvPr id="15" name="文本框 14"/>
          <p:cNvSpPr txBox="1"/>
          <p:nvPr/>
        </p:nvSpPr>
        <p:spPr>
          <a:xfrm>
            <a:off x="4336415" y="4705985"/>
            <a:ext cx="3363595" cy="400050"/>
          </a:xfrm>
          <a:prstGeom prst="rect">
            <a:avLst/>
          </a:prstGeom>
        </p:spPr>
        <p:txBody>
          <a:bodyPr/>
          <a:p>
            <a:r>
              <a:rPr lang="en-US"/>
              <a:t>=</a:t>
            </a:r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518150" y="1524635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3"/>
        </p:blipFill>
        <p:spPr>
          <a:xfrm>
            <a:off x="5292090" y="2159635"/>
            <a:ext cx="3077845" cy="23418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18150" y="4950460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920" y="2211705"/>
            <a:ext cx="2216785" cy="2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9.2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工作台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137285"/>
            <a:ext cx="2113280" cy="3386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156335"/>
            <a:ext cx="2103755" cy="343662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79705" y="1851660"/>
            <a:ext cx="695960" cy="2882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555625"/>
            <a:ext cx="5467985" cy="3308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可切换为管理员，查看学院计划概况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30" y="1275715"/>
            <a:ext cx="2204720" cy="3317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415" y="1203325"/>
            <a:ext cx="222186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9.3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大数据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275080"/>
            <a:ext cx="2284730" cy="3366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1224915"/>
            <a:ext cx="2270760" cy="337693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2771775" y="4299585"/>
            <a:ext cx="384175" cy="4318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795645" y="4299585"/>
            <a:ext cx="415290" cy="431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3260" y="554990"/>
            <a:ext cx="6482715" cy="5810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lnSpc>
                <a:spcPct val="120000"/>
              </a:lnSpc>
            </a:pP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altLang="zh-CN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增值业务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实时监控数据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在小程序端的显示（网页端为数据监控大屏）；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en-US" altLang="zh-CN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可在移动端随时查看实时数据和相关统计数据；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9.4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消息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995" y="4629150"/>
            <a:ext cx="5080000" cy="1038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从小程序，右下角，点击消息；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可选择查看实习消息、系统消息、学校公告、互动消息等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我的学生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可与学生发送信息；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学校公告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，可发布公告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-2310765"/>
            <a:ext cx="4939665" cy="533400"/>
          </a:xfrm>
          <a:prstGeom prst="rect">
            <a:avLst/>
          </a:prstGeom>
        </p:spPr>
        <p:txBody>
          <a:bodyPr/>
          <a:p/>
        </p:txBody>
      </p: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971550" y="1454785"/>
            <a:ext cx="4982210" cy="36683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5150" y="2427605"/>
            <a:ext cx="4939665" cy="5334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9.5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我的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客服与反馈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850" y="5506085"/>
            <a:ext cx="5080000" cy="530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从小程序，右下角，点击我的；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选择客服与反馈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可查看常见问题；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也可按问题分类查找自助解决；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-84328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39750" y="459232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1043940" y="-973455"/>
            <a:ext cx="5071745" cy="41910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1"/>
        </p:blipFill>
        <p:spPr>
          <a:xfrm>
            <a:off x="1043940" y="1420495"/>
            <a:ext cx="5088255" cy="34372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3940" y="4509770"/>
            <a:ext cx="5071745" cy="419100"/>
          </a:xfrm>
          <a:prstGeom prst="rect">
            <a:avLst/>
          </a:prstGeom>
        </p:spPr>
        <p:txBody>
          <a:bodyPr/>
          <a:p/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203258" y="2355215"/>
            <a:ext cx="3814763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3818890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一、平台角色介绍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>
                <a:sym typeface="+mn-ea"/>
              </a:rPr>
              <a:t>中</a:t>
            </a:r>
            <a:r>
              <a:rPr lang="zh-CN" altLang="en-US" sz="1200">
                <a:sym typeface="+mn-ea"/>
              </a:rPr>
              <a:t>实习</a:t>
            </a: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150" y="1459865"/>
            <a:ext cx="8051165" cy="1685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</a:t>
            </a:r>
            <a:r>
              <a:rPr lang="zh-CN" altLang="en-US" sz="20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实习负责人：一般指实习课程负责老师，如专业管理员（系主任、专业主任、专业负责老师）或者学院教务秘书等角色，主要通过在平台设置</a:t>
            </a:r>
            <a:r>
              <a:rPr lang="en-US" altLang="zh-CN" sz="20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“</a:t>
            </a:r>
            <a:r>
              <a:rPr lang="zh-CN" altLang="en-US" sz="20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实习计划</a:t>
            </a:r>
            <a:r>
              <a:rPr lang="en-US" altLang="zh-CN" sz="20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”</a:t>
            </a:r>
            <a:r>
              <a:rPr lang="zh-CN" altLang="en-US" sz="20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落实实习课程相关要求和达标标准。</a:t>
            </a:r>
            <a:endParaRPr lang="zh-CN" altLang="en-US" sz="20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3818890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500" b="1" kern="0" dirty="0">
                <a:solidFill>
                  <a:schemeClr val="tx1"/>
                </a:solidFill>
                <a:sym typeface="+mn-ea"/>
              </a:rPr>
              <a:t>二、整体流程概述</a:t>
            </a:r>
            <a:endParaRPr lang="zh-CN" altLang="en-US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438910" y="2168525"/>
            <a:ext cx="1534160" cy="548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endParaRPr lang="en-US" altLang="zh-CN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   发布实习计划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634105" y="2167890"/>
            <a:ext cx="1421765" cy="51879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+mn-ea"/>
              </a:rPr>
              <a:t>查看统计报表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716905" y="2168525"/>
            <a:ext cx="1464310" cy="51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导出</a:t>
            </a:r>
            <a:r>
              <a:rPr lang="zh-CN" altLang="en-US" sz="1200">
                <a:solidFill>
                  <a:schemeClr val="tx1"/>
                </a:solidFill>
                <a:latin typeface="+mn-ea"/>
              </a:rPr>
              <a:t>实习资料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3206750" y="2425700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5290185" y="2416810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773170" y="1793875"/>
            <a:ext cx="69977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实习中</a:t>
            </a:r>
            <a:endParaRPr lang="en-US" altLang="zh-CN" sz="1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5722620" y="1782445"/>
            <a:ext cx="683260" cy="386080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实习后</a:t>
            </a:r>
            <a:endParaRPr lang="zh-CN" altLang="en-US" sz="1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438910" y="180213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实习前</a:t>
            </a:r>
            <a:endParaRPr lang="en-US" altLang="zh-CN" sz="10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195580"/>
            <a:ext cx="5461000" cy="768350"/>
          </a:xfrm>
        </p:spPr>
        <p:txBody>
          <a:bodyPr/>
          <a:p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zh-CN" kern="0" dirty="0">
                <a:sym typeface="+mn-ea"/>
              </a:rPr>
              <a:t>三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、平台操作指南</a:t>
            </a: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en-US" altLang="zh-CN" kern="0" dirty="0">
                <a:sym typeface="+mn-ea"/>
              </a:rPr>
              <a:t>3</a:t>
            </a:r>
            <a:r>
              <a:rPr lang="en-US" altLang="zh-CN" kern="0" dirty="0">
                <a:sym typeface="+mn-ea"/>
              </a:rPr>
              <a:t>.</a:t>
            </a:r>
            <a:r>
              <a:rPr lang="en-US" altLang="zh-CN" kern="0" dirty="0"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电脑网页端登录</a:t>
            </a:r>
            <a:br>
              <a:rPr lang="zh-CN" kern="0" dirty="0">
                <a:sym typeface="+mn-ea"/>
              </a:rPr>
            </a:br>
            <a:endParaRPr lang="zh-CN" altLang="en-US" sz="120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220" y="627380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建议选择最新谷歌浏览器中打开：www.xybsyw.com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或百度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校友邦官网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官网首页右上角点击“教师登录”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选择您要登录的学校(可通过选择省份或者关键字搜索学校）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输入账号和密码直接登录/或选择扫码登录使用小程序教师端扫码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首次登入时需绑定手机，并重设密码。如绑定手机后，忘记密码时可自行重置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2095" y="5221923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941070" y="2091055"/>
            <a:ext cx="6481445" cy="2631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220" y="4862830"/>
            <a:ext cx="4380865" cy="4946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2700"/>
            <a:ext cx="5461159" cy="393859"/>
          </a:xfrm>
        </p:spPr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设置计划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95" y="466090"/>
            <a:ext cx="8274685" cy="173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计划名称：建议输入年级</a:t>
            </a: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院系</a:t>
            </a: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实习类型；</a:t>
            </a: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实习时间：设置实习开始和结束时间，建议与培养方案保持一致；如为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跨学期的实习，默认统计报表归档学期为开始时间所在学期，且可以手动归档学期；</a:t>
            </a:r>
            <a:endParaRPr lang="zh-CN" altLang="en-US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选择课程：可按内容搜索相关课程，如未找到对应可能，可从左下角点新增，也可通过实践课程模块新增课程后再重新选择；</a:t>
            </a:r>
            <a:endParaRPr 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实习负责老师：为实习计划负责老师，可指定老师来设置实习要求和创建实习项目；</a:t>
            </a: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安排学生：选择对应需要参加的班级或者学生；</a:t>
            </a:r>
            <a:br>
              <a:rPr lang="zh-CN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</a:br>
            <a:r>
              <a:rPr lang="zh-CN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更多设置：可根据培养方案完善内容，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点击发布会自动跳转到实习要求设置界面；带</a:t>
            </a:r>
            <a:r>
              <a:rPr lang="en-US" altLang="zh-CN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号为必填项</a:t>
            </a: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</a:t>
            </a: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30000"/>
              </a:lnSpc>
              <a:buClrTx/>
              <a:buSzTx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220" y="1995805"/>
            <a:ext cx="3718560" cy="3102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设置要求</a:t>
            </a:r>
            <a:endParaRPr lang="zh-CN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505" y="483235"/>
            <a:ext cx="8355965" cy="605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根据需要选择实习要求，所有选项为自定义设置或由校级管理员统一设置要求规则，即学生在本次实习中需要完成的实习任务：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如常用设置：签到、周志、实习报告、成绩鉴定等；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设置相关要求，或者完成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标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号必填后，点击提交完成设置；</a:t>
            </a: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015" y="4686935"/>
            <a:ext cx="4673600" cy="56261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5525" y="1240790"/>
            <a:ext cx="4552950" cy="377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设置项目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505" y="480060"/>
            <a:ext cx="7489825" cy="700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点击：添加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导入项目；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可手动添加集中项目或自主项目，或下载模版按要求填写后批量导入项目；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说明：自主项目一般是指分散实习，由学生自行找单位实习并填报单位信息；</a:t>
            </a: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      </a:t>
            </a: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集中项目一般是指学校统一安排的实习，由学校分配实习基地或带到某一地点进行的实习；</a:t>
            </a: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890" y="1563370"/>
            <a:ext cx="5617845" cy="331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3.4.1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自主项目</a:t>
            </a:r>
            <a:endParaRPr lang="zh-CN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850" y="555625"/>
            <a:ext cx="4607560" cy="1022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项目名称：默认显示自主安排项目，或自定义修改命名；</a:t>
            </a:r>
            <a:endParaRPr 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实习方式：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根据实际安排选择实习方式，建议以现场实习为主；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参与方式：自主安排默认显示需要提交岗位报名，可选择是否需要提交岗位证明及指导老师是否需要审核；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报名时间：指学生开始实习前需要完成报名时间，可提前或保持与计划时间一致；</a:t>
            </a: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en-US" alt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475" y="2042160"/>
            <a:ext cx="4591050" cy="3026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555625"/>
            <a:ext cx="3876675" cy="154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26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27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8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9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1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2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3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4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5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RESOURCE_RECORD_KEY" val="{&quot;13&quot;:[4646982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COMMONDATA" val="eyJoZGlkIjoiN2JiMTI1N2Y5ZDk2MTViYzdjMDFjMjIwNmNhY2VlY2QifQ=="/>
  <p:tag name="KSO_WPP_MARK_KEY" val="66c46124-967d-4e3e-826b-67a902b384b6"/>
  <p:tag name="commondata" val="eyJoZGlkIjoiZjFmZWIzNDg2MmIzZjExOTIzMmViNTBmYTMwYTk0ZW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3029</Words>
  <Application>WPS 演示</Application>
  <PresentationFormat>全屏显示(16:9)</PresentationFormat>
  <Paragraphs>211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Calibri</vt:lpstr>
      <vt:lpstr>Arial Unicode MS</vt:lpstr>
      <vt:lpstr>黑体</vt:lpstr>
      <vt:lpstr>Calibri Light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     三、平台操作指南  3.1电脑网页端登录 </vt:lpstr>
      <vt:lpstr>3.2 实习计划设置-设置计划</vt:lpstr>
      <vt:lpstr>3.3 实习计划设置-设置要求</vt:lpstr>
      <vt:lpstr>3.4 实习计划设置-设置项目</vt:lpstr>
      <vt:lpstr>3.4.1 实习计划设置-设置实习项目-自主项目</vt:lpstr>
      <vt:lpstr>3.4.2 实习计划设置-设置实习项目-集中项目</vt:lpstr>
      <vt:lpstr>3.4.3 实习计划设置-设置实习项目-批量导入集中项目</vt:lpstr>
      <vt:lpstr>PowerPoint 演示文稿</vt:lpstr>
      <vt:lpstr>3.5.2 实习计划设置-关联指导老师-批量关联导师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6.PICC实习生意外伤害保险</vt:lpstr>
      <vt:lpstr>①  从右侧铃铛图标点击； ②  点击学校公告； ③  填写公告内容，选择发送对象，发布公告 </vt:lpstr>
      <vt:lpstr>8.问卷调查</vt:lpstr>
      <vt:lpstr>9.1微信小程-登录</vt:lpstr>
      <vt:lpstr>9.2 小程序-工作台</vt:lpstr>
      <vt:lpstr>9.3 小程序-大数据</vt:lpstr>
      <vt:lpstr>9.4 小程序-消息</vt:lpstr>
      <vt:lpstr>9.5 小程序-我的-客服与反馈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</cp:lastModifiedBy>
  <cp:revision>773</cp:revision>
  <dcterms:created xsi:type="dcterms:W3CDTF">2017-01-09T09:44:00Z</dcterms:created>
  <dcterms:modified xsi:type="dcterms:W3CDTF">2025-02-24T06:19:25Z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B5BB7EB112D348598CCA0302541788A2_13</vt:lpwstr>
  </property>
</Properties>
</file>